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5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embeddedFontLst>
    <p:embeddedFont>
      <p:font typeface="Anton" pitchFamily="2" charset="0"/>
      <p:regular r:id="rId18"/>
    </p:embeddedFont>
    <p:embeddedFont>
      <p:font typeface="Play" panose="020B0604020202020204" charset="0"/>
      <p:regular r:id="rId19"/>
      <p:bold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  <p:embeddedFont>
      <p:font typeface="Poppins Bold" panose="00000800000000000000" charset="0"/>
      <p:regular r:id="rId25"/>
    </p:embeddedFont>
    <p:embeddedFont>
      <p:font typeface="Poppins Italics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g9Z6mBtMhqcj6JbTJzKU/PMnO2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47" autoAdjust="0"/>
  </p:normalViewPr>
  <p:slideViewPr>
    <p:cSldViewPr snapToGrid="0">
      <p:cViewPr varScale="1">
        <p:scale>
          <a:sx n="100" d="100"/>
          <a:sy n="100" d="100"/>
        </p:scale>
        <p:origin x="8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5fa2a4f01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5fa2a4f01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21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pththuy@hcmus.edu.vn" TargetMode="External"/><Relationship Id="rId5" Type="http://schemas.openxmlformats.org/officeDocument/2006/relationships/hyperlink" Target="mailto:22130032@student.hcmus.edu.vn" TargetMode="External"/><Relationship Id="rId4" Type="http://schemas.openxmlformats.org/officeDocument/2006/relationships/hyperlink" Target="mailto:22130171@student.hcmus.edu.v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initiatives/intersun-programm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hyperlink" Target="https://www.nasa.gov/news-release/la-nasa-lanza-su-primer-servicio-de-programacion-a-la-carta/" TargetMode="Externa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positphotos.com/photos/delivery-moto.html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s://alpine-biomedical.ch/en/blog/category/skin-diseas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41850" y="1311700"/>
            <a:ext cx="119511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US" sz="3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DEVELOP AN APPLICATION THAT DISPLAYS BASED ON DATA FROM UV-MEASURING PHONE CASES</a:t>
            </a: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400" b="1" dirty="0">
              <a:solidFill>
                <a:srgbClr val="FF471A"/>
              </a:solidFill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38259" y="6444597"/>
            <a:ext cx="117068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 Chi Minh City, June 8</a:t>
            </a:r>
            <a:r>
              <a:rPr lang="en-US" sz="1800" b="0" i="0" u="none" strike="noStrike" cap="none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2025</a:t>
            </a:r>
            <a:endParaRPr dirty="0"/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3115C727-75CB-7835-7895-8790142A1742}"/>
              </a:ext>
            </a:extLst>
          </p:cNvPr>
          <p:cNvSpPr txBox="1"/>
          <p:nvPr/>
        </p:nvSpPr>
        <p:spPr>
          <a:xfrm>
            <a:off x="431797" y="1273446"/>
            <a:ext cx="10823314" cy="2655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4000" b="1" dirty="0">
                <a:solidFill>
                  <a:schemeClr val="tx1"/>
                </a:solidFill>
                <a:latin typeface="+mj-lt"/>
                <a:ea typeface="Anton"/>
                <a:cs typeface="Anton"/>
                <a:sym typeface="Anton"/>
              </a:rPr>
              <a:t>DEVELOP AN APPLICATION THAT</a:t>
            </a:r>
          </a:p>
          <a:p>
            <a:pPr algn="l">
              <a:lnSpc>
                <a:spcPct val="150000"/>
              </a:lnSpc>
            </a:pPr>
            <a:r>
              <a:rPr lang="en-US" sz="4000" b="1" dirty="0">
                <a:solidFill>
                  <a:schemeClr val="tx1"/>
                </a:solidFill>
                <a:latin typeface="+mj-lt"/>
                <a:ea typeface="Anton"/>
                <a:cs typeface="Anton"/>
                <a:sym typeface="Anton"/>
              </a:rPr>
              <a:t>DISPLAYS THE </a:t>
            </a:r>
            <a:r>
              <a:rPr lang="en-US" sz="4000" b="1" dirty="0">
                <a:solidFill>
                  <a:srgbClr val="FF0000"/>
                </a:solidFill>
                <a:latin typeface="+mj-lt"/>
                <a:ea typeface="Anton"/>
                <a:cs typeface="Anton"/>
                <a:sym typeface="Anton"/>
              </a:rPr>
              <a:t>UV INDEX</a:t>
            </a:r>
            <a:r>
              <a:rPr lang="vi-VN" sz="4000" b="1" dirty="0">
                <a:solidFill>
                  <a:srgbClr val="FF0000"/>
                </a:solidFill>
                <a:latin typeface="+mj-lt"/>
                <a:ea typeface="Anton"/>
                <a:cs typeface="Anton"/>
                <a:sym typeface="Anton"/>
              </a:rPr>
              <a:t> </a:t>
            </a:r>
            <a:r>
              <a:rPr lang="en-US" sz="4000" b="1" dirty="0">
                <a:solidFill>
                  <a:schemeClr val="tx1"/>
                </a:solidFill>
                <a:latin typeface="+mj-lt"/>
                <a:ea typeface="Anton"/>
                <a:cs typeface="Anton"/>
                <a:sym typeface="Anton"/>
              </a:rPr>
              <a:t>BASED ON DATA FROM UV-MEASURING PHONE CASES</a:t>
            </a:r>
          </a:p>
        </p:txBody>
      </p:sp>
      <p:grpSp>
        <p:nvGrpSpPr>
          <p:cNvPr id="8" name="Group 16">
            <a:extLst>
              <a:ext uri="{FF2B5EF4-FFF2-40B4-BE49-F238E27FC236}">
                <a16:creationId xmlns:a16="http://schemas.microsoft.com/office/drawing/2014/main" id="{5413DC13-695C-F70B-803F-FC1F671BFD73}"/>
              </a:ext>
            </a:extLst>
          </p:cNvPr>
          <p:cNvGrpSpPr/>
          <p:nvPr/>
        </p:nvGrpSpPr>
        <p:grpSpPr>
          <a:xfrm rot="-10800000">
            <a:off x="0" y="4454603"/>
            <a:ext cx="4168135" cy="1447793"/>
            <a:chOff x="0" y="0"/>
            <a:chExt cx="3195911" cy="381312"/>
          </a:xfrm>
        </p:grpSpPr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21960A79-5DDB-865E-A8BD-A129DDFA1451}"/>
                </a:ext>
              </a:extLst>
            </p:cNvPr>
            <p:cNvSpPr/>
            <p:nvPr/>
          </p:nvSpPr>
          <p:spPr>
            <a:xfrm>
              <a:off x="0" y="0"/>
              <a:ext cx="3195911" cy="381312"/>
            </a:xfrm>
            <a:custGeom>
              <a:avLst/>
              <a:gdLst/>
              <a:ahLst/>
              <a:cxnLst/>
              <a:rect l="l" t="t" r="r" b="b"/>
              <a:pathLst>
                <a:path w="3195911" h="381312">
                  <a:moveTo>
                    <a:pt x="0" y="0"/>
                  </a:moveTo>
                  <a:lnTo>
                    <a:pt x="3195911" y="0"/>
                  </a:lnTo>
                  <a:lnTo>
                    <a:pt x="3195911" y="381312"/>
                  </a:lnTo>
                  <a:lnTo>
                    <a:pt x="0" y="381312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304E5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B9851D1A-0DE8-171C-8B68-ABC022ACE5CD}"/>
                </a:ext>
              </a:extLst>
            </p:cNvPr>
            <p:cNvSpPr txBox="1"/>
            <p:nvPr/>
          </p:nvSpPr>
          <p:spPr>
            <a:xfrm>
              <a:off x="0" y="0"/>
              <a:ext cx="3195911" cy="38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92C7A69-5731-0741-788A-6F56D9A3DA50}"/>
              </a:ext>
            </a:extLst>
          </p:cNvPr>
          <p:cNvSpPr txBox="1"/>
          <p:nvPr/>
        </p:nvSpPr>
        <p:spPr>
          <a:xfrm>
            <a:off x="929638" y="4664304"/>
            <a:ext cx="3390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/>
              <a:t>TEAM INFORMATION</a:t>
            </a:r>
            <a:endParaRPr lang="en-US" sz="2800" dirty="0"/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8B6994E9-F2B2-EAD1-6D28-FAFE9D6A2D73}"/>
              </a:ext>
            </a:extLst>
          </p:cNvPr>
          <p:cNvSpPr txBox="1"/>
          <p:nvPr/>
        </p:nvSpPr>
        <p:spPr>
          <a:xfrm rot="10800000">
            <a:off x="-10181224" y="7276829"/>
            <a:ext cx="12134475" cy="144779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17"/>
              </a:lnSpc>
            </a:pPr>
            <a:endParaRPr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64AE01-448A-99BF-202E-0FD512F7E1C3}"/>
              </a:ext>
            </a:extLst>
          </p:cNvPr>
          <p:cNvCxnSpPr>
            <a:cxnSpLocks/>
          </p:cNvCxnSpPr>
          <p:nvPr/>
        </p:nvCxnSpPr>
        <p:spPr>
          <a:xfrm>
            <a:off x="4044313" y="4454604"/>
            <a:ext cx="0" cy="14363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3B99B89-1E5A-747A-570D-9A07B591122B}"/>
              </a:ext>
            </a:extLst>
          </p:cNvPr>
          <p:cNvSpPr txBox="1"/>
          <p:nvPr/>
        </p:nvSpPr>
        <p:spPr>
          <a:xfrm>
            <a:off x="5954886" y="4451878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/>
              <a:t>AUTHORS</a:t>
            </a:r>
            <a:r>
              <a:rPr lang="vi-VN" dirty="0"/>
              <a:t>: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6B6924-93F9-0A21-FC8A-B3E74443C4E5}"/>
              </a:ext>
            </a:extLst>
          </p:cNvPr>
          <p:cNvSpPr txBox="1"/>
          <p:nvPr/>
        </p:nvSpPr>
        <p:spPr>
          <a:xfrm>
            <a:off x="4279760" y="4759655"/>
            <a:ext cx="19319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/>
              <a:t>Trần Lê Quốc Thống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1392C-C1ED-FA25-48FA-7191F07D6C8C}"/>
              </a:ext>
            </a:extLst>
          </p:cNvPr>
          <p:cNvSpPr txBox="1"/>
          <p:nvPr/>
        </p:nvSpPr>
        <p:spPr>
          <a:xfrm>
            <a:off x="4268539" y="5175501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/>
              <a:t>Nguyễn Lê Mạnh Phi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5D662E-DC2F-5A9C-AA6F-7B8974292423}"/>
              </a:ext>
            </a:extLst>
          </p:cNvPr>
          <p:cNvSpPr txBox="1"/>
          <p:nvPr/>
        </p:nvSpPr>
        <p:spPr>
          <a:xfrm>
            <a:off x="4279760" y="5590754"/>
            <a:ext cx="1864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/>
              <a:t>Phạm Thanh Phong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3326D0-B52D-4C34-818B-75BB0A54E6B8}"/>
              </a:ext>
            </a:extLst>
          </p:cNvPr>
          <p:cNvSpPr txBox="1"/>
          <p:nvPr/>
        </p:nvSpPr>
        <p:spPr>
          <a:xfrm>
            <a:off x="6757934" y="4765696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/>
              <a:t>Đỗ Minh Duy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4AF70E-1C93-7160-324F-C19AE59EDAF0}"/>
              </a:ext>
            </a:extLst>
          </p:cNvPr>
          <p:cNvSpPr txBox="1"/>
          <p:nvPr/>
        </p:nvSpPr>
        <p:spPr>
          <a:xfrm>
            <a:off x="6757934" y="5178500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/>
              <a:t>Trần</a:t>
            </a:r>
            <a:r>
              <a:rPr lang="vi-VN" dirty="0"/>
              <a:t> </a:t>
            </a:r>
            <a:r>
              <a:rPr lang="vi-VN" b="1" dirty="0"/>
              <a:t>Gia</a:t>
            </a:r>
            <a:r>
              <a:rPr lang="vi-VN" dirty="0"/>
              <a:t> </a:t>
            </a:r>
            <a:r>
              <a:rPr lang="vi-VN" b="1" dirty="0"/>
              <a:t>Hiển</a:t>
            </a:r>
            <a:endParaRPr 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3F3D7C-8587-6A95-CDEC-117E63F167B9}"/>
              </a:ext>
            </a:extLst>
          </p:cNvPr>
          <p:cNvSpPr txBox="1"/>
          <p:nvPr/>
        </p:nvSpPr>
        <p:spPr>
          <a:xfrm>
            <a:off x="6757934" y="5590754"/>
            <a:ext cx="1853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/>
              <a:t>Nguyễn</a:t>
            </a:r>
            <a:r>
              <a:rPr lang="vi-VN" dirty="0"/>
              <a:t> </a:t>
            </a:r>
            <a:r>
              <a:rPr lang="vi-VN" b="1" dirty="0"/>
              <a:t>Huỳnh</a:t>
            </a:r>
            <a:r>
              <a:rPr lang="vi-VN" dirty="0"/>
              <a:t> </a:t>
            </a:r>
            <a:r>
              <a:rPr lang="vi-VN" b="1" dirty="0"/>
              <a:t>Tâm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D7FBB6-1787-96A7-F51A-24AB90F51E8A}"/>
              </a:ext>
            </a:extLst>
          </p:cNvPr>
          <p:cNvSpPr txBox="1"/>
          <p:nvPr/>
        </p:nvSpPr>
        <p:spPr>
          <a:xfrm>
            <a:off x="9786439" y="4456336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/>
              <a:t>AFFILIATIONS</a:t>
            </a:r>
            <a:r>
              <a:rPr lang="vi-VN" dirty="0"/>
              <a:t>: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984D45-AFE4-C8CA-45C0-E3113FFD8D41}"/>
              </a:ext>
            </a:extLst>
          </p:cNvPr>
          <p:cNvSpPr txBox="1"/>
          <p:nvPr/>
        </p:nvSpPr>
        <p:spPr>
          <a:xfrm>
            <a:off x="9777590" y="4764113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/>
              <a:t>Phạm</a:t>
            </a:r>
            <a:r>
              <a:rPr lang="vi-VN" dirty="0"/>
              <a:t> </a:t>
            </a:r>
            <a:r>
              <a:rPr lang="vi-VN" b="1" dirty="0"/>
              <a:t>Thanh</a:t>
            </a:r>
            <a:r>
              <a:rPr lang="vi-VN" dirty="0"/>
              <a:t> </a:t>
            </a:r>
            <a:r>
              <a:rPr lang="vi-VN" b="1" dirty="0" err="1"/>
              <a:t>Thùy</a:t>
            </a:r>
            <a:endParaRPr 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9FB468-ACC2-AF63-26E1-30CAACE0A5CE}"/>
              </a:ext>
            </a:extLst>
          </p:cNvPr>
          <p:cNvSpPr txBox="1"/>
          <p:nvPr/>
        </p:nvSpPr>
        <p:spPr>
          <a:xfrm>
            <a:off x="2314306" y="6083986"/>
            <a:ext cx="7377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/>
              <a:t>EMAIL</a:t>
            </a:r>
            <a:r>
              <a:rPr lang="vi-VN" sz="1200" dirty="0"/>
              <a:t>: </a:t>
            </a:r>
            <a:r>
              <a:rPr lang="vi-VN" sz="1200" dirty="0">
                <a:hlinkClick r:id="rId4"/>
              </a:rPr>
              <a:t>22130171@student.hcmus.edu.vn</a:t>
            </a:r>
            <a:r>
              <a:rPr lang="vi-VN" sz="1200" dirty="0"/>
              <a:t>; </a:t>
            </a:r>
            <a:r>
              <a:rPr lang="vi-VN" sz="1200" dirty="0">
                <a:hlinkClick r:id="rId5"/>
              </a:rPr>
              <a:t>22130032@student.hcmus.edu.vn</a:t>
            </a:r>
            <a:r>
              <a:rPr lang="vi-VN" sz="1200" dirty="0"/>
              <a:t>; </a:t>
            </a:r>
            <a:r>
              <a:rPr lang="vi-VN" sz="1200" dirty="0">
                <a:hlinkClick r:id="rId6"/>
              </a:rPr>
              <a:t>pththuy@hcmus.edu.vn</a:t>
            </a:r>
            <a:r>
              <a:rPr lang="vi-VN" sz="1200" dirty="0"/>
              <a:t>  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51327-50A8-57E2-BEDD-F43C71A6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632BC-C08B-3BDB-4376-AD432777A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94;g335fa2a4f01_1_9">
            <a:extLst>
              <a:ext uri="{FF2B5EF4-FFF2-40B4-BE49-F238E27FC236}">
                <a16:creationId xmlns:a16="http://schemas.microsoft.com/office/drawing/2014/main" id="{BACD38D1-EB80-845D-780C-6A75813B8A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9C2451-23E3-26B9-3125-67BB21524504}"/>
              </a:ext>
            </a:extLst>
          </p:cNvPr>
          <p:cNvSpPr/>
          <p:nvPr/>
        </p:nvSpPr>
        <p:spPr>
          <a:xfrm>
            <a:off x="180974" y="102495"/>
            <a:ext cx="8715376" cy="969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491FEC5-4D78-B8EF-3B1C-A0F275585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88" y="1566864"/>
            <a:ext cx="7562823" cy="349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20FC53-8E5D-4CCE-F2E5-21BB81AEBFAF}"/>
              </a:ext>
            </a:extLst>
          </p:cNvPr>
          <p:cNvSpPr txBox="1"/>
          <p:nvPr/>
        </p:nvSpPr>
        <p:spPr>
          <a:xfrm>
            <a:off x="3515805" y="5291136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dirty="0" err="1"/>
              <a:t>Uvita’s</a:t>
            </a:r>
            <a:r>
              <a:rPr lang="vi-VN" sz="1800" dirty="0"/>
              <a:t> </a:t>
            </a:r>
            <a:r>
              <a:rPr lang="vi-VN" sz="1800" dirty="0" err="1"/>
              <a:t>notification</a:t>
            </a:r>
            <a:r>
              <a:rPr lang="vi-VN" sz="1800" dirty="0"/>
              <a:t> </a:t>
            </a:r>
            <a:r>
              <a:rPr lang="vi-VN" sz="1800" dirty="0" err="1"/>
              <a:t>interface</a:t>
            </a:r>
            <a:r>
              <a:rPr lang="vi-VN" sz="1800" dirty="0"/>
              <a:t> </a:t>
            </a:r>
            <a:r>
              <a:rPr lang="vi-VN" sz="1800" dirty="0" err="1"/>
              <a:t>on</a:t>
            </a:r>
            <a:r>
              <a:rPr lang="vi-VN" sz="1800" dirty="0"/>
              <a:t> the </a:t>
            </a:r>
            <a:r>
              <a:rPr lang="vi-VN" sz="1800" dirty="0" err="1"/>
              <a:t>phone</a:t>
            </a:r>
            <a:r>
              <a:rPr lang="vi-VN" sz="1800" dirty="0"/>
              <a:t> </a:t>
            </a:r>
            <a:r>
              <a:rPr lang="vi-VN" sz="1800" dirty="0" err="1"/>
              <a:t>screen</a:t>
            </a:r>
            <a:r>
              <a:rPr lang="en-US" sz="18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E75B7-E379-72F5-F9D7-BBA99B38F07B}"/>
              </a:ext>
            </a:extLst>
          </p:cNvPr>
          <p:cNvSpPr txBox="1"/>
          <p:nvPr/>
        </p:nvSpPr>
        <p:spPr>
          <a:xfrm>
            <a:off x="381000" y="294674"/>
            <a:ext cx="3701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APPLICATION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9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g335fa2a4f01_1_9">
            <a:extLst>
              <a:ext uri="{FF2B5EF4-FFF2-40B4-BE49-F238E27FC236}">
                <a16:creationId xmlns:a16="http://schemas.microsoft.com/office/drawing/2014/main" id="{9DD478C4-82BD-C86D-3189-1CEF2F4EBF4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AF489C1-324E-C24E-DF04-B4406A946486}"/>
              </a:ext>
            </a:extLst>
          </p:cNvPr>
          <p:cNvSpPr/>
          <p:nvPr/>
        </p:nvSpPr>
        <p:spPr>
          <a:xfrm>
            <a:off x="180974" y="102495"/>
            <a:ext cx="8715376" cy="969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B678B-DA4C-0518-07C3-4D756F931180}"/>
              </a:ext>
            </a:extLst>
          </p:cNvPr>
          <p:cNvSpPr txBox="1"/>
          <p:nvPr/>
        </p:nvSpPr>
        <p:spPr>
          <a:xfrm>
            <a:off x="381000" y="294674"/>
            <a:ext cx="5545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MAIN IMPACT OF UVITA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Freeform 12">
            <a:hlinkClick r:id="rId3" tooltip="https://www.who.int/initiatives/intersun-programme"/>
            <a:extLst>
              <a:ext uri="{FF2B5EF4-FFF2-40B4-BE49-F238E27FC236}">
                <a16:creationId xmlns:a16="http://schemas.microsoft.com/office/drawing/2014/main" id="{811F041D-771E-AFDD-6994-523A5A221DCE}"/>
              </a:ext>
            </a:extLst>
          </p:cNvPr>
          <p:cNvSpPr/>
          <p:nvPr/>
        </p:nvSpPr>
        <p:spPr>
          <a:xfrm>
            <a:off x="602052" y="1378497"/>
            <a:ext cx="3616435" cy="2141281"/>
          </a:xfrm>
          <a:custGeom>
            <a:avLst/>
            <a:gdLst/>
            <a:ahLst/>
            <a:cxnLst/>
            <a:rect l="l" t="t" r="r" b="b"/>
            <a:pathLst>
              <a:path w="1221343" h="812800">
                <a:moveTo>
                  <a:pt x="19653" y="0"/>
                </a:moveTo>
                <a:lnTo>
                  <a:pt x="1201690" y="0"/>
                </a:lnTo>
                <a:cubicBezTo>
                  <a:pt x="1206902" y="0"/>
                  <a:pt x="1211901" y="2071"/>
                  <a:pt x="1215587" y="5756"/>
                </a:cubicBezTo>
                <a:cubicBezTo>
                  <a:pt x="1219272" y="9442"/>
                  <a:pt x="1221343" y="14441"/>
                  <a:pt x="1221343" y="19653"/>
                </a:cubicBezTo>
                <a:lnTo>
                  <a:pt x="1221343" y="793147"/>
                </a:lnTo>
                <a:cubicBezTo>
                  <a:pt x="1221343" y="798359"/>
                  <a:pt x="1219272" y="803358"/>
                  <a:pt x="1215587" y="807044"/>
                </a:cubicBezTo>
                <a:cubicBezTo>
                  <a:pt x="1211901" y="810729"/>
                  <a:pt x="1206902" y="812800"/>
                  <a:pt x="1201690" y="812800"/>
                </a:cubicBezTo>
                <a:lnTo>
                  <a:pt x="19653" y="812800"/>
                </a:lnTo>
                <a:cubicBezTo>
                  <a:pt x="14441" y="812800"/>
                  <a:pt x="9442" y="810729"/>
                  <a:pt x="5756" y="807044"/>
                </a:cubicBezTo>
                <a:cubicBezTo>
                  <a:pt x="2071" y="803358"/>
                  <a:pt x="0" y="798359"/>
                  <a:pt x="0" y="793147"/>
                </a:cubicBezTo>
                <a:lnTo>
                  <a:pt x="0" y="19653"/>
                </a:lnTo>
                <a:cubicBezTo>
                  <a:pt x="0" y="14441"/>
                  <a:pt x="2071" y="9442"/>
                  <a:pt x="5756" y="5756"/>
                </a:cubicBezTo>
                <a:cubicBezTo>
                  <a:pt x="9442" y="2071"/>
                  <a:pt x="14441" y="0"/>
                  <a:pt x="19653" y="0"/>
                </a:cubicBezTo>
                <a:close/>
              </a:path>
            </a:pathLst>
          </a:custGeom>
          <a:blipFill>
            <a:blip r:embed="rId4"/>
            <a:stretch>
              <a:fillRect l="-2438" r="-2438"/>
            </a:stretch>
          </a:blipFill>
          <a:ln w="38100" cap="sq">
            <a:solidFill>
              <a:srgbClr val="FFDD29"/>
            </a:solidFill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Freeform 14">
            <a:hlinkClick r:id="rId5" tooltip="https://www.nasa.gov/news-release/la-nasa-lanza-su-primer-servicio-de-programacion-a-la-carta/"/>
            <a:extLst>
              <a:ext uri="{FF2B5EF4-FFF2-40B4-BE49-F238E27FC236}">
                <a16:creationId xmlns:a16="http://schemas.microsoft.com/office/drawing/2014/main" id="{F35E0CBE-0933-01A1-EFB7-EBA2382F7691}"/>
              </a:ext>
            </a:extLst>
          </p:cNvPr>
          <p:cNvSpPr/>
          <p:nvPr/>
        </p:nvSpPr>
        <p:spPr>
          <a:xfrm>
            <a:off x="7300106" y="3826645"/>
            <a:ext cx="3971506" cy="2138934"/>
          </a:xfrm>
          <a:custGeom>
            <a:avLst/>
            <a:gdLst/>
            <a:ahLst/>
            <a:cxnLst/>
            <a:rect l="l" t="t" r="r" b="b"/>
            <a:pathLst>
              <a:path w="1221343" h="812800">
                <a:moveTo>
                  <a:pt x="19670" y="0"/>
                </a:moveTo>
                <a:lnTo>
                  <a:pt x="1201672" y="0"/>
                </a:lnTo>
                <a:cubicBezTo>
                  <a:pt x="1206889" y="0"/>
                  <a:pt x="1211892" y="2072"/>
                  <a:pt x="1215581" y="5761"/>
                </a:cubicBezTo>
                <a:cubicBezTo>
                  <a:pt x="1219270" y="9450"/>
                  <a:pt x="1221343" y="14454"/>
                  <a:pt x="1221343" y="19670"/>
                </a:cubicBezTo>
                <a:lnTo>
                  <a:pt x="1221343" y="793130"/>
                </a:lnTo>
                <a:cubicBezTo>
                  <a:pt x="1221343" y="798346"/>
                  <a:pt x="1219270" y="803350"/>
                  <a:pt x="1215581" y="807039"/>
                </a:cubicBezTo>
                <a:cubicBezTo>
                  <a:pt x="1211892" y="810728"/>
                  <a:pt x="1206889" y="812800"/>
                  <a:pt x="1201672" y="812800"/>
                </a:cubicBezTo>
                <a:lnTo>
                  <a:pt x="19670" y="812800"/>
                </a:lnTo>
                <a:cubicBezTo>
                  <a:pt x="14454" y="812800"/>
                  <a:pt x="9450" y="810728"/>
                  <a:pt x="5761" y="807039"/>
                </a:cubicBezTo>
                <a:cubicBezTo>
                  <a:pt x="2072" y="803350"/>
                  <a:pt x="0" y="798346"/>
                  <a:pt x="0" y="793130"/>
                </a:cubicBezTo>
                <a:lnTo>
                  <a:pt x="0" y="19670"/>
                </a:lnTo>
                <a:cubicBezTo>
                  <a:pt x="0" y="14454"/>
                  <a:pt x="2072" y="9450"/>
                  <a:pt x="5761" y="5761"/>
                </a:cubicBezTo>
                <a:cubicBezTo>
                  <a:pt x="9450" y="2072"/>
                  <a:pt x="14454" y="0"/>
                  <a:pt x="19670" y="0"/>
                </a:cubicBezTo>
                <a:close/>
              </a:path>
            </a:pathLst>
          </a:custGeom>
          <a:blipFill>
            <a:blip r:embed="rId6"/>
            <a:stretch>
              <a:fillRect l="-9227" r="-9227"/>
            </a:stretch>
          </a:blipFill>
          <a:ln w="38100" cap="sq">
            <a:solidFill>
              <a:srgbClr val="FFDD29"/>
            </a:solidFill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6B725F-ED4F-043B-1421-F3F13D1F3DC1}"/>
              </a:ext>
            </a:extLst>
          </p:cNvPr>
          <p:cNvSpPr txBox="1"/>
          <p:nvPr/>
        </p:nvSpPr>
        <p:spPr>
          <a:xfrm>
            <a:off x="4663713" y="1366109"/>
            <a:ext cx="673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/>
              <a:t>“</a:t>
            </a:r>
            <a:r>
              <a:rPr lang="vi-VN" sz="2400" b="1" dirty="0">
                <a:solidFill>
                  <a:srgbClr val="FF0000"/>
                </a:solidFill>
              </a:rPr>
              <a:t>RAISE</a:t>
            </a:r>
            <a:r>
              <a:rPr lang="vi-VN" sz="2400" dirty="0"/>
              <a:t> </a:t>
            </a:r>
            <a:r>
              <a:rPr lang="vi-VN" sz="2400" dirty="0" err="1"/>
              <a:t>awareness</a:t>
            </a:r>
            <a:r>
              <a:rPr lang="vi-VN" sz="2400" dirty="0"/>
              <a:t> – </a:t>
            </a:r>
            <a:r>
              <a:rPr lang="vi-VN" sz="2400" b="1" dirty="0">
                <a:solidFill>
                  <a:srgbClr val="FF0000"/>
                </a:solidFill>
              </a:rPr>
              <a:t>CULTIVATE</a:t>
            </a:r>
            <a:r>
              <a:rPr lang="vi-VN" sz="2400" dirty="0"/>
              <a:t> </a:t>
            </a:r>
            <a:r>
              <a:rPr lang="vi-VN" sz="2400" dirty="0" err="1"/>
              <a:t>good</a:t>
            </a:r>
            <a:r>
              <a:rPr lang="vi-VN" sz="2400" dirty="0"/>
              <a:t> </a:t>
            </a:r>
            <a:r>
              <a:rPr lang="vi-VN" sz="2400" dirty="0" err="1"/>
              <a:t>habits</a:t>
            </a:r>
            <a:r>
              <a:rPr lang="en-US" sz="2400" dirty="0"/>
              <a:t>.</a:t>
            </a:r>
            <a:r>
              <a:rPr lang="vi-VN" sz="2400" dirty="0"/>
              <a:t>”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C52110-10D7-9539-AFCC-FFF00DEF90FC}"/>
              </a:ext>
            </a:extLst>
          </p:cNvPr>
          <p:cNvSpPr txBox="1"/>
          <p:nvPr/>
        </p:nvSpPr>
        <p:spPr>
          <a:xfrm>
            <a:off x="4663713" y="1770441"/>
            <a:ext cx="6162674" cy="1166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18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for limit and prevent health-related issues, especially those caused by UV rays.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870FE5-2D79-27A7-A69C-59C6B68ED5BD}"/>
              </a:ext>
            </a:extLst>
          </p:cNvPr>
          <p:cNvSpPr txBox="1"/>
          <p:nvPr/>
        </p:nvSpPr>
        <p:spPr>
          <a:xfrm>
            <a:off x="602053" y="3826645"/>
            <a:ext cx="6162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rgbClr val="FF0000"/>
                </a:solidFill>
              </a:rPr>
              <a:t>PROVIDE</a:t>
            </a:r>
            <a:r>
              <a:rPr lang="vi-VN" sz="2400" dirty="0"/>
              <a:t> </a:t>
            </a:r>
            <a:r>
              <a:rPr lang="vi-VN" sz="2400" dirty="0" err="1"/>
              <a:t>databases</a:t>
            </a:r>
            <a:r>
              <a:rPr lang="vi-VN" sz="2400" dirty="0"/>
              <a:t> </a:t>
            </a:r>
            <a:r>
              <a:rPr lang="vi-VN" sz="2400" dirty="0" err="1"/>
              <a:t>for</a:t>
            </a:r>
            <a:r>
              <a:rPr lang="vi-VN" sz="2400" dirty="0"/>
              <a:t>: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F73D32-359C-5B55-155E-24AD890203D2}"/>
              </a:ext>
            </a:extLst>
          </p:cNvPr>
          <p:cNvSpPr txBox="1"/>
          <p:nvPr/>
        </p:nvSpPr>
        <p:spPr>
          <a:xfrm>
            <a:off x="602053" y="4210765"/>
            <a:ext cx="6096000" cy="587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1800" b="1" dirty="0">
                <a:solidFill>
                  <a:schemeClr val="tx1"/>
                </a:solidFill>
                <a:latin typeface="Poppins Bold"/>
                <a:ea typeface="Poppins Bold"/>
                <a:cs typeface="Poppins Bold"/>
                <a:sym typeface="Poppins Bold"/>
              </a:rPr>
              <a:t>NASA </a:t>
            </a:r>
            <a:r>
              <a:rPr lang="en-US" sz="1800" i="1" dirty="0">
                <a:solidFill>
                  <a:schemeClr val="tx1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- National Aeronautics and Space Administration.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C1B51F-C8E5-18B4-B3D3-836357CBE6AA}"/>
              </a:ext>
            </a:extLst>
          </p:cNvPr>
          <p:cNvSpPr txBox="1"/>
          <p:nvPr/>
        </p:nvSpPr>
        <p:spPr>
          <a:xfrm>
            <a:off x="602053" y="4754684"/>
            <a:ext cx="6162674" cy="589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18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research organizations.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6EDC38-8815-1A06-A0D8-F289AF099A29}"/>
              </a:ext>
            </a:extLst>
          </p:cNvPr>
          <p:cNvSpPr txBox="1"/>
          <p:nvPr/>
        </p:nvSpPr>
        <p:spPr>
          <a:xfrm>
            <a:off x="602053" y="5259732"/>
            <a:ext cx="6162674" cy="589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18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schools, universities, companies, etc.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65A6FF-C01A-65E2-84E8-4960E4F8462A}"/>
              </a:ext>
            </a:extLst>
          </p:cNvPr>
          <p:cNvSpPr txBox="1"/>
          <p:nvPr/>
        </p:nvSpPr>
        <p:spPr>
          <a:xfrm>
            <a:off x="1808357" y="6101661"/>
            <a:ext cx="8575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rgbClr val="FF0000"/>
                </a:solidFill>
              </a:rPr>
              <a:t>PROVIDE</a:t>
            </a:r>
            <a:r>
              <a:rPr lang="vi-VN" sz="2400" dirty="0"/>
              <a:t> a Marketplace </a:t>
            </a:r>
            <a:r>
              <a:rPr lang="vi-VN" sz="2400" dirty="0" err="1"/>
              <a:t>for</a:t>
            </a:r>
            <a:r>
              <a:rPr lang="vi-VN" sz="2400" dirty="0"/>
              <a:t> </a:t>
            </a:r>
            <a:r>
              <a:rPr lang="vi-VN" sz="2400" dirty="0" err="1"/>
              <a:t>skincare</a:t>
            </a:r>
            <a:r>
              <a:rPr lang="vi-VN" sz="2400" dirty="0"/>
              <a:t>/</a:t>
            </a:r>
            <a:r>
              <a:rPr lang="vi-VN" sz="2400" dirty="0" err="1"/>
              <a:t>healthcare</a:t>
            </a:r>
            <a:r>
              <a:rPr lang="vi-VN" sz="2400" dirty="0"/>
              <a:t> </a:t>
            </a:r>
            <a:r>
              <a:rPr lang="vi-VN" sz="2400" dirty="0" err="1"/>
              <a:t>products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75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41553-2902-CD93-CF19-FD3D35A4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CE46F-BBA5-B74A-F9AE-457A28CE1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94;g335fa2a4f01_1_9">
            <a:extLst>
              <a:ext uri="{FF2B5EF4-FFF2-40B4-BE49-F238E27FC236}">
                <a16:creationId xmlns:a16="http://schemas.microsoft.com/office/drawing/2014/main" id="{2FEAC42D-1BA5-019A-DEF6-D2D3DD8397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12192000" cy="68580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249BE5-FC23-0FA1-98AC-CDC46F2A5917}"/>
              </a:ext>
            </a:extLst>
          </p:cNvPr>
          <p:cNvSpPr/>
          <p:nvPr/>
        </p:nvSpPr>
        <p:spPr>
          <a:xfrm>
            <a:off x="180974" y="102495"/>
            <a:ext cx="8715376" cy="969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65D7F-0C15-0907-2D36-D8FDFF433D1B}"/>
              </a:ext>
            </a:extLst>
          </p:cNvPr>
          <p:cNvSpPr txBox="1"/>
          <p:nvPr/>
        </p:nvSpPr>
        <p:spPr>
          <a:xfrm>
            <a:off x="381000" y="294674"/>
            <a:ext cx="2837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8D4AB-DDAA-DD64-8DAE-640D28C79414}"/>
              </a:ext>
            </a:extLst>
          </p:cNvPr>
          <p:cNvSpPr txBox="1"/>
          <p:nvPr/>
        </p:nvSpPr>
        <p:spPr>
          <a:xfrm>
            <a:off x="3190301" y="1905774"/>
            <a:ext cx="813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dirty="0" err="1"/>
              <a:t>Cr</a:t>
            </a:r>
            <a:r>
              <a:rPr lang="en-US" sz="1800" dirty="0"/>
              <a:t>eating UV sensor phone case – Transfer data to a mobile app by Bluetooth.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9D466-1E13-F777-60A7-0E3B17CEBE8E}"/>
              </a:ext>
            </a:extLst>
          </p:cNvPr>
          <p:cNvSpPr txBox="1"/>
          <p:nvPr/>
        </p:nvSpPr>
        <p:spPr>
          <a:xfrm>
            <a:off x="3190301" y="3595485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Developing </a:t>
            </a:r>
            <a:r>
              <a:rPr lang="en-US" sz="1800" b="1" dirty="0">
                <a:solidFill>
                  <a:srgbClr val="FF0000"/>
                </a:solidFill>
              </a:rPr>
              <a:t>new UV index map </a:t>
            </a:r>
            <a:r>
              <a:rPr lang="en-US" sz="1800" dirty="0"/>
              <a:t>on </a:t>
            </a:r>
            <a:r>
              <a:rPr lang="en-US" sz="1800" dirty="0" err="1"/>
              <a:t>UVIta</a:t>
            </a:r>
            <a:r>
              <a:rPr lang="en-US" sz="18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B7066-1A97-7632-0748-18B464A14564}"/>
              </a:ext>
            </a:extLst>
          </p:cNvPr>
          <p:cNvSpPr txBox="1"/>
          <p:nvPr/>
        </p:nvSpPr>
        <p:spPr>
          <a:xfrm>
            <a:off x="3190301" y="5285196"/>
            <a:ext cx="816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Providing </a:t>
            </a:r>
            <a:r>
              <a:rPr lang="en-US" sz="1800" b="1" dirty="0">
                <a:solidFill>
                  <a:srgbClr val="FF0000"/>
                </a:solidFill>
              </a:rPr>
              <a:t>health solutions</a:t>
            </a:r>
            <a:r>
              <a:rPr lang="en-US" sz="1800" dirty="0"/>
              <a:t>, personalize UV data for users and construct a ground – level UV measurement dataset.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A09FF5-A61F-AB44-4CB3-793A295470E4}"/>
              </a:ext>
            </a:extLst>
          </p:cNvPr>
          <p:cNvSpPr/>
          <p:nvPr/>
        </p:nvSpPr>
        <p:spPr>
          <a:xfrm>
            <a:off x="1244914" y="1493220"/>
            <a:ext cx="1216152" cy="11887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5620B1-A12A-2990-BB8A-1E3F0B52F8C5}"/>
              </a:ext>
            </a:extLst>
          </p:cNvPr>
          <p:cNvSpPr/>
          <p:nvPr/>
        </p:nvSpPr>
        <p:spPr>
          <a:xfrm>
            <a:off x="682558" y="1808688"/>
            <a:ext cx="562356" cy="5577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E03C3DC-F5E9-C15B-A8A1-A18205041AA9}"/>
              </a:ext>
            </a:extLst>
          </p:cNvPr>
          <p:cNvSpPr/>
          <p:nvPr/>
        </p:nvSpPr>
        <p:spPr>
          <a:xfrm>
            <a:off x="1244914" y="3186402"/>
            <a:ext cx="1216152" cy="11887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E8636DD-94B0-D65B-3475-1C0FCFA9B833}"/>
              </a:ext>
            </a:extLst>
          </p:cNvPr>
          <p:cNvSpPr/>
          <p:nvPr/>
        </p:nvSpPr>
        <p:spPr>
          <a:xfrm>
            <a:off x="682558" y="3501870"/>
            <a:ext cx="562356" cy="55778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EE3E4EA-863B-E6C4-3079-D64734440FD4}"/>
              </a:ext>
            </a:extLst>
          </p:cNvPr>
          <p:cNvSpPr/>
          <p:nvPr/>
        </p:nvSpPr>
        <p:spPr>
          <a:xfrm>
            <a:off x="1244914" y="5014002"/>
            <a:ext cx="1216152" cy="11887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  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C922C3F-221F-6393-55DD-655882B799E6}"/>
              </a:ext>
            </a:extLst>
          </p:cNvPr>
          <p:cNvSpPr/>
          <p:nvPr/>
        </p:nvSpPr>
        <p:spPr>
          <a:xfrm>
            <a:off x="682558" y="5329470"/>
            <a:ext cx="562356" cy="5577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5" name="Picture 24" descr="A pencil in a gear&#10;&#10;AI-generated content may be incorrect.">
            <a:extLst>
              <a:ext uri="{FF2B5EF4-FFF2-40B4-BE49-F238E27FC236}">
                <a16:creationId xmlns:a16="http://schemas.microsoft.com/office/drawing/2014/main" id="{95542030-4F46-90BB-AAFE-37D23F988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47" y="4966877"/>
            <a:ext cx="1373886" cy="1110100"/>
          </a:xfrm>
          <a:prstGeom prst="rect">
            <a:avLst/>
          </a:prstGeom>
        </p:spPr>
      </p:pic>
      <p:pic>
        <p:nvPicPr>
          <p:cNvPr id="26" name="Picture 25" descr="A black background with a square object with circles and dots&#10;&#10;AI-generated content may be incorrect.">
            <a:extLst>
              <a:ext uri="{FF2B5EF4-FFF2-40B4-BE49-F238E27FC236}">
                <a16:creationId xmlns:a16="http://schemas.microsoft.com/office/drawing/2014/main" id="{9FF3B9C9-21A2-D4AB-ACFE-6F68DDC8B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914" y="1493220"/>
            <a:ext cx="1216152" cy="1216152"/>
          </a:xfrm>
          <a:prstGeom prst="rect">
            <a:avLst/>
          </a:prstGeom>
        </p:spPr>
      </p:pic>
      <p:pic>
        <p:nvPicPr>
          <p:cNvPr id="12" name="Picture 11" descr="A blue and green dots on a black background&#10;&#10;AI-generated content may be incorrect.">
            <a:extLst>
              <a:ext uri="{FF2B5EF4-FFF2-40B4-BE49-F238E27FC236}">
                <a16:creationId xmlns:a16="http://schemas.microsoft.com/office/drawing/2014/main" id="{5613E0EB-01E2-E215-E078-FE28C3F72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913" y="3172074"/>
            <a:ext cx="1216151" cy="121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3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  <p:bldP spid="11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74EE0-872F-A409-46BB-216F9042B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F380F-5518-20F7-F693-B389D1D79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94;g335fa2a4f01_1_9">
            <a:extLst>
              <a:ext uri="{FF2B5EF4-FFF2-40B4-BE49-F238E27FC236}">
                <a16:creationId xmlns:a16="http://schemas.microsoft.com/office/drawing/2014/main" id="{40836A13-2DE0-6265-4BB4-4A6A5E094FA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1FFFF9-572C-7EB9-44F3-445AA3FDEC2E}"/>
              </a:ext>
            </a:extLst>
          </p:cNvPr>
          <p:cNvSpPr/>
          <p:nvPr/>
        </p:nvSpPr>
        <p:spPr>
          <a:xfrm>
            <a:off x="180974" y="102495"/>
            <a:ext cx="8715376" cy="969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65D42-0F5F-00E9-B2EC-107B3EBB46B2}"/>
              </a:ext>
            </a:extLst>
          </p:cNvPr>
          <p:cNvSpPr txBox="1"/>
          <p:nvPr/>
        </p:nvSpPr>
        <p:spPr>
          <a:xfrm>
            <a:off x="381000" y="294674"/>
            <a:ext cx="2954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 WORK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8E80E2-1ED6-CE63-7C12-4A101350CEEE}"/>
              </a:ext>
            </a:extLst>
          </p:cNvPr>
          <p:cNvSpPr txBox="1"/>
          <p:nvPr/>
        </p:nvSpPr>
        <p:spPr>
          <a:xfrm>
            <a:off x="1123950" y="1334260"/>
            <a:ext cx="6096000" cy="575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Improving the phone case to be </a:t>
            </a:r>
            <a:r>
              <a:rPr lang="en-US" sz="1400" b="1" dirty="0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user-friendly</a:t>
            </a:r>
            <a:r>
              <a:rPr lang="en-US" sz="14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B301D7-5B11-2C52-A806-6D660A3ECC7A}"/>
              </a:ext>
            </a:extLst>
          </p:cNvPr>
          <p:cNvSpPr txBox="1"/>
          <p:nvPr/>
        </p:nvSpPr>
        <p:spPr>
          <a:xfrm>
            <a:off x="1123950" y="2147535"/>
            <a:ext cx="6162674" cy="575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1400" b="1" dirty="0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Build a sales</a:t>
            </a:r>
            <a:r>
              <a:rPr lang="en-US" sz="14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system based on advice for users.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0260B4-8F66-E834-A996-BAA1085B79D1}"/>
              </a:ext>
            </a:extLst>
          </p:cNvPr>
          <p:cNvSpPr txBox="1"/>
          <p:nvPr/>
        </p:nvSpPr>
        <p:spPr>
          <a:xfrm>
            <a:off x="1123950" y="2960810"/>
            <a:ext cx="6162674" cy="575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Using </a:t>
            </a:r>
            <a:r>
              <a:rPr lang="en-US" sz="1400" b="1" dirty="0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</a:t>
            </a:r>
            <a:r>
              <a:rPr lang="en-US" sz="14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to analyze </a:t>
            </a:r>
            <a:r>
              <a:rPr lang="en-US" sz="1400" dirty="0" err="1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reponse</a:t>
            </a:r>
            <a:r>
              <a:rPr lang="en-US" sz="14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 data.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570FDC-4E32-7F96-3664-DBBEAF4A6E9A}"/>
              </a:ext>
            </a:extLst>
          </p:cNvPr>
          <p:cNvSpPr txBox="1"/>
          <p:nvPr/>
        </p:nvSpPr>
        <p:spPr>
          <a:xfrm>
            <a:off x="1123950" y="3774085"/>
            <a:ext cx="6162674" cy="575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The map shows</a:t>
            </a:r>
            <a:r>
              <a:rPr lang="en-US" sz="1400" b="1" dirty="0">
                <a:solidFill>
                  <a:schemeClr val="tx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locations</a:t>
            </a:r>
            <a:r>
              <a:rPr lang="en-US" sz="14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of health centers.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6B5882-5343-9EB8-974C-DCF3D8AA5DEC}"/>
              </a:ext>
            </a:extLst>
          </p:cNvPr>
          <p:cNvSpPr txBox="1"/>
          <p:nvPr/>
        </p:nvSpPr>
        <p:spPr>
          <a:xfrm>
            <a:off x="1123950" y="4587360"/>
            <a:ext cx="6162674" cy="1143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0876" lvl="1" indent="-345438" algn="l">
              <a:lnSpc>
                <a:spcPts val="4479"/>
              </a:lnSpc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Supporting health by providing indicators </a:t>
            </a:r>
            <a:r>
              <a:rPr lang="en-US" sz="1400" i="1" dirty="0">
                <a:solidFill>
                  <a:schemeClr val="tx1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(temperature, define dust, etc.)</a:t>
            </a:r>
          </a:p>
        </p:txBody>
      </p:sp>
    </p:spTree>
    <p:extLst>
      <p:ext uri="{BB962C8B-B14F-4D97-AF65-F5344CB8AC3E}">
        <p14:creationId xmlns:p14="http://schemas.microsoft.com/office/powerpoint/2010/main" val="3234510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6ED93-F2CC-9E8D-5793-2AF50B4B3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D00C9-42C4-EE69-046A-616F077AE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94;g335fa2a4f01_1_9">
            <a:extLst>
              <a:ext uri="{FF2B5EF4-FFF2-40B4-BE49-F238E27FC236}">
                <a16:creationId xmlns:a16="http://schemas.microsoft.com/office/drawing/2014/main" id="{2E551D0E-A42C-7177-8EEA-48CCBFEA6D3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B7A3FE-E0D5-85EB-6CEA-42695AE87AD3}"/>
              </a:ext>
            </a:extLst>
          </p:cNvPr>
          <p:cNvSpPr/>
          <p:nvPr/>
        </p:nvSpPr>
        <p:spPr>
          <a:xfrm>
            <a:off x="180974" y="102495"/>
            <a:ext cx="8715376" cy="969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35619-3A7A-D69E-D6B9-FD36132730DA}"/>
              </a:ext>
            </a:extLst>
          </p:cNvPr>
          <p:cNvSpPr txBox="1"/>
          <p:nvPr/>
        </p:nvSpPr>
        <p:spPr>
          <a:xfrm>
            <a:off x="381000" y="294674"/>
            <a:ext cx="2577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REFERENCES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EEEE665B-AAB0-E183-EED2-BC5F3325C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086" y="2649408"/>
            <a:ext cx="2447925" cy="2447925"/>
          </a:xfrm>
          <a:prstGeom prst="rect">
            <a:avLst/>
          </a:prstGeom>
        </p:spPr>
      </p:pic>
      <p:pic>
        <p:nvPicPr>
          <p:cNvPr id="11" name="Picture 10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21344BF2-C122-B25D-1A7F-9A5311C83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574" y="2649408"/>
            <a:ext cx="2447925" cy="2447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F71783-8505-7B86-3B46-A41CD26B96F8}"/>
              </a:ext>
            </a:extLst>
          </p:cNvPr>
          <p:cNvSpPr txBox="1"/>
          <p:nvPr/>
        </p:nvSpPr>
        <p:spPr>
          <a:xfrm>
            <a:off x="1734987" y="2055813"/>
            <a:ext cx="3390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SOURCES AND REFERENCES.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D31DDF-50AD-9027-3E9A-70883D0B6390}"/>
              </a:ext>
            </a:extLst>
          </p:cNvPr>
          <p:cNvSpPr txBox="1"/>
          <p:nvPr/>
        </p:nvSpPr>
        <p:spPr>
          <a:xfrm>
            <a:off x="6430061" y="2055813"/>
            <a:ext cx="402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PHO BROTH’S PROJECT ON NASA SPACE APP CHALLENGE 2024.</a:t>
            </a:r>
          </a:p>
        </p:txBody>
      </p:sp>
    </p:spTree>
    <p:extLst>
      <p:ext uri="{BB962C8B-B14F-4D97-AF65-F5344CB8AC3E}">
        <p14:creationId xmlns:p14="http://schemas.microsoft.com/office/powerpoint/2010/main" val="2483661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2.000.000+ ảnh đẹp nhất về Thành Phố Về Đêm · Tải xuống miễn ...">
            <a:extLst>
              <a:ext uri="{FF2B5EF4-FFF2-40B4-BE49-F238E27FC236}">
                <a16:creationId xmlns:a16="http://schemas.microsoft.com/office/drawing/2014/main" id="{24024689-6E20-51EE-4BC2-6DF1D93A3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D36C93-7976-73A5-D48E-75A9B3390640}"/>
              </a:ext>
            </a:extLst>
          </p:cNvPr>
          <p:cNvSpPr txBox="1"/>
          <p:nvPr/>
        </p:nvSpPr>
        <p:spPr>
          <a:xfrm>
            <a:off x="3021806" y="2828835"/>
            <a:ext cx="6148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858714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335fa2a4f01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FCBF8702-67E8-5946-D080-FFA9DE57AAA2}"/>
              </a:ext>
            </a:extLst>
          </p:cNvPr>
          <p:cNvSpPr txBox="1"/>
          <p:nvPr/>
        </p:nvSpPr>
        <p:spPr>
          <a:xfrm>
            <a:off x="304799" y="-600075"/>
            <a:ext cx="10010774" cy="189078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17"/>
              </a:lnSpc>
            </a:pP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E5FFCC-ADA4-3CD8-AAD2-AA5E0A062CE2}"/>
              </a:ext>
            </a:extLst>
          </p:cNvPr>
          <p:cNvSpPr/>
          <p:nvPr/>
        </p:nvSpPr>
        <p:spPr>
          <a:xfrm>
            <a:off x="180974" y="102495"/>
            <a:ext cx="8715376" cy="969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79E32-B35B-6415-A041-0D4DFA828EC1}"/>
              </a:ext>
            </a:extLst>
          </p:cNvPr>
          <p:cNvSpPr txBox="1"/>
          <p:nvPr/>
        </p:nvSpPr>
        <p:spPr>
          <a:xfrm>
            <a:off x="381000" y="294674"/>
            <a:ext cx="2398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cs typeface="Poppins" panose="00000500000000000000" pitchFamily="2" charset="0"/>
              </a:rPr>
              <a:t>OVERVIEW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D960F1B1-7E49-6797-BF78-CFB2499EDC84}"/>
              </a:ext>
            </a:extLst>
          </p:cNvPr>
          <p:cNvGrpSpPr/>
          <p:nvPr/>
        </p:nvGrpSpPr>
        <p:grpSpPr>
          <a:xfrm>
            <a:off x="910866" y="1479524"/>
            <a:ext cx="4270734" cy="2416800"/>
            <a:chOff x="0" y="0"/>
            <a:chExt cx="1221343" cy="812800"/>
          </a:xfrm>
        </p:grpSpPr>
        <p:sp>
          <p:nvSpPr>
            <p:cNvPr id="8" name="Freeform 9">
              <a:hlinkClick r:id="rId4" tooltip="https://alpine-biomedical.ch/en/blog/category/skin-diseases/"/>
              <a:extLst>
                <a:ext uri="{FF2B5EF4-FFF2-40B4-BE49-F238E27FC236}">
                  <a16:creationId xmlns:a16="http://schemas.microsoft.com/office/drawing/2014/main" id="{4EC3AB37-03FE-F084-DC18-06942815EAED}"/>
                </a:ext>
              </a:extLst>
            </p:cNvPr>
            <p:cNvSpPr/>
            <p:nvPr/>
          </p:nvSpPr>
          <p:spPr>
            <a:xfrm>
              <a:off x="0" y="0"/>
              <a:ext cx="1221343" cy="812800"/>
            </a:xfrm>
            <a:custGeom>
              <a:avLst/>
              <a:gdLst/>
              <a:ahLst/>
              <a:cxnLst/>
              <a:rect l="l" t="t" r="r" b="b"/>
              <a:pathLst>
                <a:path w="1221343" h="812800">
                  <a:moveTo>
                    <a:pt x="17811" y="0"/>
                  </a:moveTo>
                  <a:lnTo>
                    <a:pt x="1203532" y="0"/>
                  </a:lnTo>
                  <a:cubicBezTo>
                    <a:pt x="1208255" y="0"/>
                    <a:pt x="1212786" y="1877"/>
                    <a:pt x="1216126" y="5217"/>
                  </a:cubicBezTo>
                  <a:cubicBezTo>
                    <a:pt x="1219466" y="8557"/>
                    <a:pt x="1221343" y="13087"/>
                    <a:pt x="1221343" y="17811"/>
                  </a:cubicBezTo>
                  <a:lnTo>
                    <a:pt x="1221343" y="794989"/>
                  </a:lnTo>
                  <a:cubicBezTo>
                    <a:pt x="1221343" y="799713"/>
                    <a:pt x="1219466" y="804243"/>
                    <a:pt x="1216126" y="807583"/>
                  </a:cubicBezTo>
                  <a:cubicBezTo>
                    <a:pt x="1212786" y="810923"/>
                    <a:pt x="1208255" y="812800"/>
                    <a:pt x="1203532" y="812800"/>
                  </a:cubicBezTo>
                  <a:lnTo>
                    <a:pt x="17811" y="812800"/>
                  </a:lnTo>
                  <a:cubicBezTo>
                    <a:pt x="13087" y="812800"/>
                    <a:pt x="8557" y="810923"/>
                    <a:pt x="5217" y="807583"/>
                  </a:cubicBezTo>
                  <a:cubicBezTo>
                    <a:pt x="1877" y="804243"/>
                    <a:pt x="0" y="799713"/>
                    <a:pt x="0" y="794989"/>
                  </a:cubicBezTo>
                  <a:lnTo>
                    <a:pt x="0" y="17811"/>
                  </a:lnTo>
                  <a:cubicBezTo>
                    <a:pt x="0" y="13087"/>
                    <a:pt x="1877" y="8557"/>
                    <a:pt x="5217" y="5217"/>
                  </a:cubicBezTo>
                  <a:cubicBezTo>
                    <a:pt x="8557" y="1877"/>
                    <a:pt x="13087" y="0"/>
                    <a:pt x="17811" y="0"/>
                  </a:cubicBezTo>
                  <a:close/>
                </a:path>
              </a:pathLst>
            </a:custGeom>
            <a:blipFill>
              <a:blip r:embed="rId5"/>
              <a:stretch>
                <a:fillRect l="-131" r="-131"/>
              </a:stretch>
            </a:blipFill>
            <a:ln w="38100" cap="sq">
              <a:solidFill>
                <a:srgbClr val="FFDD2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11">
            <a:extLst>
              <a:ext uri="{FF2B5EF4-FFF2-40B4-BE49-F238E27FC236}">
                <a16:creationId xmlns:a16="http://schemas.microsoft.com/office/drawing/2014/main" id="{E30CAE14-7FCE-6497-E8DA-DC9E4E828D2A}"/>
              </a:ext>
            </a:extLst>
          </p:cNvPr>
          <p:cNvGrpSpPr/>
          <p:nvPr/>
        </p:nvGrpSpPr>
        <p:grpSpPr>
          <a:xfrm>
            <a:off x="7010402" y="1475058"/>
            <a:ext cx="4270734" cy="2416801"/>
            <a:chOff x="0" y="0"/>
            <a:chExt cx="1064579" cy="716409"/>
          </a:xfrm>
        </p:grpSpPr>
        <p:sp>
          <p:nvSpPr>
            <p:cNvPr id="10" name="Freeform 12">
              <a:hlinkClick r:id="rId6" tooltip="https://depositphotos.com/photos/delivery-moto.html"/>
              <a:extLst>
                <a:ext uri="{FF2B5EF4-FFF2-40B4-BE49-F238E27FC236}">
                  <a16:creationId xmlns:a16="http://schemas.microsoft.com/office/drawing/2014/main" id="{CD66B93A-6354-4038-1E11-47AC8023800A}"/>
                </a:ext>
              </a:extLst>
            </p:cNvPr>
            <p:cNvSpPr/>
            <p:nvPr/>
          </p:nvSpPr>
          <p:spPr>
            <a:xfrm>
              <a:off x="0" y="0"/>
              <a:ext cx="1064579" cy="716409"/>
            </a:xfrm>
            <a:custGeom>
              <a:avLst/>
              <a:gdLst/>
              <a:ahLst/>
              <a:cxnLst/>
              <a:rect l="l" t="t" r="r" b="b"/>
              <a:pathLst>
                <a:path w="1064579" h="716409">
                  <a:moveTo>
                    <a:pt x="18010" y="0"/>
                  </a:moveTo>
                  <a:lnTo>
                    <a:pt x="1046569" y="0"/>
                  </a:lnTo>
                  <a:cubicBezTo>
                    <a:pt x="1051346" y="0"/>
                    <a:pt x="1055927" y="1898"/>
                    <a:pt x="1059304" y="5275"/>
                  </a:cubicBezTo>
                  <a:cubicBezTo>
                    <a:pt x="1062682" y="8653"/>
                    <a:pt x="1064579" y="13234"/>
                    <a:pt x="1064579" y="18010"/>
                  </a:cubicBezTo>
                  <a:lnTo>
                    <a:pt x="1064579" y="698398"/>
                  </a:lnTo>
                  <a:cubicBezTo>
                    <a:pt x="1064579" y="703175"/>
                    <a:pt x="1062682" y="707756"/>
                    <a:pt x="1059304" y="711133"/>
                  </a:cubicBezTo>
                  <a:cubicBezTo>
                    <a:pt x="1055927" y="714511"/>
                    <a:pt x="1051346" y="716409"/>
                    <a:pt x="1046569" y="716409"/>
                  </a:cubicBezTo>
                  <a:lnTo>
                    <a:pt x="18010" y="716409"/>
                  </a:lnTo>
                  <a:cubicBezTo>
                    <a:pt x="13234" y="716409"/>
                    <a:pt x="8653" y="714511"/>
                    <a:pt x="5275" y="711133"/>
                  </a:cubicBezTo>
                  <a:cubicBezTo>
                    <a:pt x="1898" y="707756"/>
                    <a:pt x="0" y="703175"/>
                    <a:pt x="0" y="698398"/>
                  </a:cubicBezTo>
                  <a:lnTo>
                    <a:pt x="0" y="18010"/>
                  </a:lnTo>
                  <a:cubicBezTo>
                    <a:pt x="0" y="13234"/>
                    <a:pt x="1898" y="8653"/>
                    <a:pt x="5275" y="5275"/>
                  </a:cubicBezTo>
                  <a:cubicBezTo>
                    <a:pt x="8653" y="1898"/>
                    <a:pt x="13234" y="0"/>
                    <a:pt x="18010" y="0"/>
                  </a:cubicBezTo>
                  <a:close/>
                </a:path>
              </a:pathLst>
            </a:custGeom>
            <a:blipFill>
              <a:blip r:embed="rId7"/>
              <a:stretch>
                <a:fillRect l="-6079" r="-6079"/>
              </a:stretch>
            </a:blipFill>
            <a:ln w="38100" cap="sq">
              <a:solidFill>
                <a:srgbClr val="FFDD29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FC48865-E91F-9131-A509-E6CED6D61160}"/>
              </a:ext>
            </a:extLst>
          </p:cNvPr>
          <p:cNvSpPr txBox="1"/>
          <p:nvPr/>
        </p:nvSpPr>
        <p:spPr>
          <a:xfrm>
            <a:off x="910864" y="4085143"/>
            <a:ext cx="4270735" cy="1741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18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UV radiation from the sun causes</a:t>
            </a:r>
            <a:endParaRPr lang="vi-VN" sz="18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over 15 million</a:t>
            </a:r>
            <a:r>
              <a:rPr lang="en-US" sz="1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skin cancers in 10</a:t>
            </a:r>
            <a:endParaRPr lang="vi-VN" sz="1800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18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years.</a:t>
            </a:r>
            <a:r>
              <a:rPr lang="en-US" sz="1800" i="1" dirty="0">
                <a:solidFill>
                  <a:schemeClr val="tx1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(according to WHO).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A4AD1F-129B-06AF-2820-72A1BC6773A2}"/>
              </a:ext>
            </a:extLst>
          </p:cNvPr>
          <p:cNvSpPr txBox="1"/>
          <p:nvPr/>
        </p:nvSpPr>
        <p:spPr>
          <a:xfrm>
            <a:off x="7010402" y="4085143"/>
            <a:ext cx="4270734" cy="2303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18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In addition, </a:t>
            </a:r>
            <a:r>
              <a:rPr lang="en-US" sz="1800" b="1" dirty="0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over 35% Vietnamese </a:t>
            </a:r>
            <a:r>
              <a:rPr lang="en-US" sz="18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work outdoor - over 5 hours.</a:t>
            </a:r>
            <a:r>
              <a:rPr lang="en-US" sz="1800" i="1" dirty="0">
                <a:solidFill>
                  <a:schemeClr val="tx1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(according to statistics from the Vietnam’s Ministry of Labor).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B08A-8FB3-BD7F-8D94-C33500D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77447-7C47-5BF1-85BC-91C4F0F77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94;g335fa2a4f01_1_9">
            <a:extLst>
              <a:ext uri="{FF2B5EF4-FFF2-40B4-BE49-F238E27FC236}">
                <a16:creationId xmlns:a16="http://schemas.microsoft.com/office/drawing/2014/main" id="{77AF24C8-105E-694F-69AD-675DA0838A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80F3895-255B-AD7A-895B-C50644ACF749}"/>
              </a:ext>
            </a:extLst>
          </p:cNvPr>
          <p:cNvSpPr/>
          <p:nvPr/>
        </p:nvSpPr>
        <p:spPr>
          <a:xfrm>
            <a:off x="180974" y="102495"/>
            <a:ext cx="8715376" cy="969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3FC3B-5B5A-B084-9F73-6C97853D1CDA}"/>
              </a:ext>
            </a:extLst>
          </p:cNvPr>
          <p:cNvSpPr txBox="1"/>
          <p:nvPr/>
        </p:nvSpPr>
        <p:spPr>
          <a:xfrm>
            <a:off x="381000" y="294674"/>
            <a:ext cx="2398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cs typeface="Poppins" panose="00000500000000000000" pitchFamily="2" charset="0"/>
              </a:rPr>
              <a:t>OVERVIEW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 descr="Hơn 205.400 Vệ Tinh ảnh, hình chụp &amp; hình ảnh trả phí bản quyền một lần sẵn  có - iStock">
            <a:extLst>
              <a:ext uri="{FF2B5EF4-FFF2-40B4-BE49-F238E27FC236}">
                <a16:creationId xmlns:a16="http://schemas.microsoft.com/office/drawing/2014/main" id="{CEE9300B-7A61-9014-276D-E9DFC4E41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66" y="1479524"/>
            <a:ext cx="4270734" cy="2416800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ạm Quan Trắc Khí Tượng Thủy Văn Tự Động Cho Bến Cảng - Nghị định  48/2020/NĐ-CP">
            <a:extLst>
              <a:ext uri="{FF2B5EF4-FFF2-40B4-BE49-F238E27FC236}">
                <a16:creationId xmlns:a16="http://schemas.microsoft.com/office/drawing/2014/main" id="{FF3B22B7-C14A-3604-877C-C8396A778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479524"/>
            <a:ext cx="4270734" cy="2416800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6FBD20-8250-87FD-2A9A-6B7E06C56171}"/>
              </a:ext>
            </a:extLst>
          </p:cNvPr>
          <p:cNvSpPr txBox="1"/>
          <p:nvPr/>
        </p:nvSpPr>
        <p:spPr>
          <a:xfrm>
            <a:off x="910864" y="4085143"/>
            <a:ext cx="4270735" cy="173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1800" dirty="0"/>
              <a:t>Satellite-derived UV data does not</a:t>
            </a:r>
            <a:r>
              <a:rPr lang="vi-VN" sz="1800" dirty="0"/>
              <a:t> </a:t>
            </a:r>
            <a:r>
              <a:rPr lang="en-US" sz="1800" dirty="0"/>
              <a:t>provide precise ground-level</a:t>
            </a:r>
            <a:r>
              <a:rPr lang="vi-VN" sz="1800" dirty="0"/>
              <a:t> </a:t>
            </a:r>
            <a:r>
              <a:rPr lang="en-US" sz="1800" dirty="0"/>
              <a:t>measurements.</a:t>
            </a:r>
            <a:endParaRPr lang="en-US" sz="2400" i="1" dirty="0">
              <a:solidFill>
                <a:schemeClr val="tx1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9BD232-9F1D-16B3-905E-2DEC9E47D438}"/>
              </a:ext>
            </a:extLst>
          </p:cNvPr>
          <p:cNvSpPr txBox="1"/>
          <p:nvPr/>
        </p:nvSpPr>
        <p:spPr>
          <a:xfrm>
            <a:off x="7010402" y="4085143"/>
            <a:ext cx="4270734" cy="2318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18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Ground monitoring stations have </a:t>
            </a:r>
            <a:r>
              <a:rPr lang="en-US" sz="1800" b="1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high costs</a:t>
            </a:r>
            <a:r>
              <a:rPr lang="en-US" sz="18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, limited coverage, require regular maintenance, and are often sparse in number.</a:t>
            </a:r>
            <a:endParaRPr lang="en-US" sz="1800" i="1" dirty="0">
              <a:solidFill>
                <a:schemeClr val="tx1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</p:spTree>
    <p:extLst>
      <p:ext uri="{BB962C8B-B14F-4D97-AF65-F5344CB8AC3E}">
        <p14:creationId xmlns:p14="http://schemas.microsoft.com/office/powerpoint/2010/main" val="143523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g335fa2a4f01_1_9">
            <a:extLst>
              <a:ext uri="{FF2B5EF4-FFF2-40B4-BE49-F238E27FC236}">
                <a16:creationId xmlns:a16="http://schemas.microsoft.com/office/drawing/2014/main" id="{6B6BA83E-95E8-80C1-C78C-F06DC3E2C89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8F6ADB-2012-B824-08AC-6B1B0B135500}"/>
              </a:ext>
            </a:extLst>
          </p:cNvPr>
          <p:cNvSpPr/>
          <p:nvPr/>
        </p:nvSpPr>
        <p:spPr>
          <a:xfrm>
            <a:off x="180974" y="102495"/>
            <a:ext cx="8715376" cy="969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6275B4-9F3A-0070-3518-CAE577570747}"/>
              </a:ext>
            </a:extLst>
          </p:cNvPr>
          <p:cNvSpPr txBox="1"/>
          <p:nvPr/>
        </p:nvSpPr>
        <p:spPr>
          <a:xfrm>
            <a:off x="381000" y="294674"/>
            <a:ext cx="2398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cs typeface="Poppins" panose="00000500000000000000" pitchFamily="2" charset="0"/>
              </a:rPr>
              <a:t>OVERVIEW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C3E8B66D-C813-FA8F-BDA5-38D1CBFDF554}"/>
              </a:ext>
            </a:extLst>
          </p:cNvPr>
          <p:cNvSpPr txBox="1"/>
          <p:nvPr/>
        </p:nvSpPr>
        <p:spPr>
          <a:xfrm>
            <a:off x="515825" y="2691586"/>
            <a:ext cx="11160349" cy="1474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b="1" dirty="0">
                <a:solidFill>
                  <a:schemeClr val="tx1"/>
                </a:solidFill>
                <a:latin typeface="Poppins Bold"/>
                <a:ea typeface="Poppins Bold"/>
                <a:cs typeface="Poppins Bold"/>
                <a:sym typeface="Poppins Bold"/>
              </a:rPr>
              <a:t>SO HOW DOES “PHO BROTH” ADDRESS THIS ISSUE?</a:t>
            </a:r>
          </a:p>
        </p:txBody>
      </p:sp>
    </p:spTree>
    <p:extLst>
      <p:ext uri="{BB962C8B-B14F-4D97-AF65-F5344CB8AC3E}">
        <p14:creationId xmlns:p14="http://schemas.microsoft.com/office/powerpoint/2010/main" val="2701797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BA8A9-2090-601A-DDD9-6935CE14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4B619-775E-8586-4D4A-AE9A8B216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94;g335fa2a4f01_1_9">
            <a:extLst>
              <a:ext uri="{FF2B5EF4-FFF2-40B4-BE49-F238E27FC236}">
                <a16:creationId xmlns:a16="http://schemas.microsoft.com/office/drawing/2014/main" id="{684BA09E-C5ED-24BE-1549-41202036E94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3A6C59-355D-32C5-9B29-E40981A392DA}"/>
              </a:ext>
            </a:extLst>
          </p:cNvPr>
          <p:cNvSpPr/>
          <p:nvPr/>
        </p:nvSpPr>
        <p:spPr>
          <a:xfrm>
            <a:off x="180974" y="102495"/>
            <a:ext cx="8715376" cy="969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86043-91FA-5E82-B24A-F29ABEB434A0}"/>
              </a:ext>
            </a:extLst>
          </p:cNvPr>
          <p:cNvSpPr txBox="1"/>
          <p:nvPr/>
        </p:nvSpPr>
        <p:spPr>
          <a:xfrm>
            <a:off x="381000" y="294674"/>
            <a:ext cx="3296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WHAT IS UVITA?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47478942-8352-F5DD-2CDA-8351777F2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77" y="2170906"/>
            <a:ext cx="6358189" cy="251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DBF04F-655A-1D89-63E4-EB3C90AA6D59}"/>
              </a:ext>
            </a:extLst>
          </p:cNvPr>
          <p:cNvSpPr txBox="1"/>
          <p:nvPr/>
        </p:nvSpPr>
        <p:spPr>
          <a:xfrm>
            <a:off x="2553229" y="4755375"/>
            <a:ext cx="2247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UVita</a:t>
            </a:r>
            <a:r>
              <a:rPr lang="en-US" sz="1200" b="1" dirty="0"/>
              <a:t> - Smart UV Monitoring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CF6DC-1346-72F5-211B-68D52E87A900}"/>
              </a:ext>
            </a:extLst>
          </p:cNvPr>
          <p:cNvSpPr txBox="1"/>
          <p:nvPr/>
        </p:nvSpPr>
        <p:spPr>
          <a:xfrm>
            <a:off x="6916366" y="2127845"/>
            <a:ext cx="66262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+mj-lt"/>
              </a:rPr>
              <a:t>Mobile app providing </a:t>
            </a:r>
            <a:r>
              <a:rPr lang="en-US" b="1" i="0" dirty="0">
                <a:solidFill>
                  <a:srgbClr val="FF0000"/>
                </a:solidFill>
                <a:effectLst/>
                <a:latin typeface="+mj-lt"/>
              </a:rPr>
              <a:t>real-time UV index data</a:t>
            </a:r>
            <a:endParaRPr lang="en-US" b="0" i="0" dirty="0">
              <a:solidFill>
                <a:srgbClr val="FF0000"/>
              </a:solidFill>
              <a:effectLst/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05C126-C212-20D6-7F93-C3AF7FEE30B2}"/>
              </a:ext>
            </a:extLst>
          </p:cNvPr>
          <p:cNvSpPr txBox="1"/>
          <p:nvPr/>
        </p:nvSpPr>
        <p:spPr>
          <a:xfrm>
            <a:off x="6916366" y="2679947"/>
            <a:ext cx="72691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+mj-lt"/>
              </a:rPr>
              <a:t>Uses </a:t>
            </a:r>
            <a:r>
              <a:rPr lang="en-US" b="1" i="0" dirty="0">
                <a:solidFill>
                  <a:srgbClr val="FF0000"/>
                </a:solidFill>
                <a:effectLst/>
                <a:latin typeface="+mj-lt"/>
              </a:rPr>
              <a:t>UV-sensing phone cases</a:t>
            </a:r>
            <a:r>
              <a:rPr lang="en-US" b="0" i="0" dirty="0">
                <a:solidFill>
                  <a:srgbClr val="FF0000"/>
                </a:solidFill>
                <a:effectLst/>
                <a:latin typeface="+mj-lt"/>
              </a:rPr>
              <a:t> </a:t>
            </a:r>
            <a:r>
              <a:rPr lang="en-US" b="0" i="0" dirty="0">
                <a:solidFill>
                  <a:srgbClr val="404040"/>
                </a:solidFill>
                <a:effectLst/>
                <a:latin typeface="+mj-lt"/>
              </a:rPr>
              <a:t>for accurate measurements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6DAB26-4145-C3EE-6D97-E47384D7335C}"/>
              </a:ext>
            </a:extLst>
          </p:cNvPr>
          <p:cNvSpPr txBox="1"/>
          <p:nvPr/>
        </p:nvSpPr>
        <p:spPr>
          <a:xfrm>
            <a:off x="6916366" y="3242536"/>
            <a:ext cx="75882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+mj-lt"/>
              </a:rPr>
              <a:t>Helps users </a:t>
            </a:r>
            <a:r>
              <a:rPr lang="en-US" b="1" i="0" dirty="0">
                <a:solidFill>
                  <a:srgbClr val="FF0000"/>
                </a:solidFill>
                <a:effectLst/>
                <a:latin typeface="+mj-lt"/>
              </a:rPr>
              <a:t>track sun exposure</a:t>
            </a:r>
            <a:endParaRPr lang="en-US" b="0" i="0" dirty="0">
              <a:solidFill>
                <a:srgbClr val="FF0000"/>
              </a:solidFill>
              <a:effectLst/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1A61B8-AF05-2D02-DAAE-6CA25AB6897F}"/>
              </a:ext>
            </a:extLst>
          </p:cNvPr>
          <p:cNvSpPr txBox="1"/>
          <p:nvPr/>
        </p:nvSpPr>
        <p:spPr>
          <a:xfrm>
            <a:off x="6916366" y="3810929"/>
            <a:ext cx="7716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0000"/>
                </a:solidFill>
                <a:effectLst/>
                <a:latin typeface="+mj-lt"/>
              </a:rPr>
              <a:t>Prevents skin damage</a:t>
            </a:r>
            <a:r>
              <a:rPr lang="en-US" b="0" i="0" dirty="0">
                <a:solidFill>
                  <a:srgbClr val="FF0000"/>
                </a:solidFill>
                <a:effectLst/>
                <a:latin typeface="+mj-lt"/>
              </a:rPr>
              <a:t> </a:t>
            </a:r>
            <a:r>
              <a:rPr lang="en-US" b="0" i="0" dirty="0">
                <a:solidFill>
                  <a:srgbClr val="404040"/>
                </a:solidFill>
                <a:effectLst/>
                <a:latin typeface="+mj-lt"/>
              </a:rPr>
              <a:t>and reduces skin cancer risks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ECE3AA-D69F-E52F-E451-0F4E97DBAA11}"/>
              </a:ext>
            </a:extLst>
          </p:cNvPr>
          <p:cNvSpPr txBox="1"/>
          <p:nvPr/>
        </p:nvSpPr>
        <p:spPr>
          <a:xfrm>
            <a:off x="6916366" y="4379316"/>
            <a:ext cx="78121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+mj-lt"/>
              </a:rPr>
              <a:t>Promotes </a:t>
            </a:r>
            <a:r>
              <a:rPr lang="en-US" b="1" i="0" dirty="0">
                <a:solidFill>
                  <a:srgbClr val="FF0000"/>
                </a:solidFill>
                <a:effectLst/>
                <a:latin typeface="+mj-lt"/>
              </a:rPr>
              <a:t>healthier outdoor habits</a:t>
            </a:r>
            <a:endParaRPr lang="en-US" b="0" i="0" dirty="0">
              <a:solidFill>
                <a:srgbClr val="FF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5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34605-0977-BDC2-2602-8F40272B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2DF17-46AE-3ACE-48C3-7C645FEBB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94;g335fa2a4f01_1_9">
            <a:extLst>
              <a:ext uri="{FF2B5EF4-FFF2-40B4-BE49-F238E27FC236}">
                <a16:creationId xmlns:a16="http://schemas.microsoft.com/office/drawing/2014/main" id="{9033BD8F-E654-7F7A-B090-3802520F60B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FEC5E6-EF5F-9B0A-17E4-C865D98D8828}"/>
              </a:ext>
            </a:extLst>
          </p:cNvPr>
          <p:cNvSpPr/>
          <p:nvPr/>
        </p:nvSpPr>
        <p:spPr>
          <a:xfrm>
            <a:off x="180974" y="102495"/>
            <a:ext cx="8715376" cy="969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3E1B7-45EE-91D3-51E3-A331CAAD7004}"/>
              </a:ext>
            </a:extLst>
          </p:cNvPr>
          <p:cNvSpPr txBox="1"/>
          <p:nvPr/>
        </p:nvSpPr>
        <p:spPr>
          <a:xfrm>
            <a:off x="381000" y="294674"/>
            <a:ext cx="3094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SOLUTION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35792BB4-07B5-CCA7-727D-15597C86217C}"/>
              </a:ext>
            </a:extLst>
          </p:cNvPr>
          <p:cNvGrpSpPr/>
          <p:nvPr/>
        </p:nvGrpSpPr>
        <p:grpSpPr>
          <a:xfrm>
            <a:off x="1821344" y="1953318"/>
            <a:ext cx="2627778" cy="3649662"/>
            <a:chOff x="0" y="0"/>
            <a:chExt cx="476644" cy="692025"/>
          </a:xfrm>
        </p:grpSpPr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88CB763-2B8D-D262-D4AD-752B12F44CB8}"/>
                </a:ext>
              </a:extLst>
            </p:cNvPr>
            <p:cNvSpPr/>
            <p:nvPr/>
          </p:nvSpPr>
          <p:spPr>
            <a:xfrm>
              <a:off x="0" y="0"/>
              <a:ext cx="476644" cy="692025"/>
            </a:xfrm>
            <a:custGeom>
              <a:avLst/>
              <a:gdLst/>
              <a:ahLst/>
              <a:cxnLst/>
              <a:rect l="l" t="t" r="r" b="b"/>
              <a:pathLst>
                <a:path w="476644" h="692025">
                  <a:moveTo>
                    <a:pt x="89183" y="0"/>
                  </a:moveTo>
                  <a:lnTo>
                    <a:pt x="387461" y="0"/>
                  </a:lnTo>
                  <a:cubicBezTo>
                    <a:pt x="411114" y="0"/>
                    <a:pt x="433798" y="9396"/>
                    <a:pt x="450523" y="26121"/>
                  </a:cubicBezTo>
                  <a:cubicBezTo>
                    <a:pt x="467248" y="42846"/>
                    <a:pt x="476644" y="65530"/>
                    <a:pt x="476644" y="89183"/>
                  </a:cubicBezTo>
                  <a:lnTo>
                    <a:pt x="476644" y="602842"/>
                  </a:lnTo>
                  <a:cubicBezTo>
                    <a:pt x="476644" y="652096"/>
                    <a:pt x="436716" y="692025"/>
                    <a:pt x="387461" y="692025"/>
                  </a:cubicBezTo>
                  <a:lnTo>
                    <a:pt x="89183" y="692025"/>
                  </a:lnTo>
                  <a:cubicBezTo>
                    <a:pt x="65530" y="692025"/>
                    <a:pt x="42846" y="682629"/>
                    <a:pt x="26121" y="665904"/>
                  </a:cubicBezTo>
                  <a:cubicBezTo>
                    <a:pt x="9396" y="649179"/>
                    <a:pt x="0" y="626495"/>
                    <a:pt x="0" y="602842"/>
                  </a:cubicBezTo>
                  <a:lnTo>
                    <a:pt x="0" y="89183"/>
                  </a:lnTo>
                  <a:cubicBezTo>
                    <a:pt x="0" y="39929"/>
                    <a:pt x="39929" y="0"/>
                    <a:pt x="89183" y="0"/>
                  </a:cubicBezTo>
                  <a:close/>
                </a:path>
              </a:pathLst>
            </a:custGeom>
            <a:blipFill>
              <a:blip r:embed="rId3"/>
              <a:stretch>
                <a:fillRect l="-9457" t="-2436" r="-5404" b="-3176"/>
              </a:stretch>
            </a:blipFill>
            <a:ln w="666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5" name="Freeform 16">
            <a:extLst>
              <a:ext uri="{FF2B5EF4-FFF2-40B4-BE49-F238E27FC236}">
                <a16:creationId xmlns:a16="http://schemas.microsoft.com/office/drawing/2014/main" id="{DAF4A0BB-28BD-E831-1CAA-4815580CDA12}"/>
              </a:ext>
            </a:extLst>
          </p:cNvPr>
          <p:cNvSpPr/>
          <p:nvPr/>
        </p:nvSpPr>
        <p:spPr>
          <a:xfrm>
            <a:off x="7742879" y="1953318"/>
            <a:ext cx="2627778" cy="3649662"/>
          </a:xfrm>
          <a:custGeom>
            <a:avLst/>
            <a:gdLst/>
            <a:ahLst/>
            <a:cxnLst/>
            <a:rect l="l" t="t" r="r" b="b"/>
            <a:pathLst>
              <a:path w="476644" h="692025">
                <a:moveTo>
                  <a:pt x="0" y="0"/>
                </a:moveTo>
                <a:lnTo>
                  <a:pt x="476644" y="0"/>
                </a:lnTo>
                <a:lnTo>
                  <a:pt x="476644" y="692025"/>
                </a:lnTo>
                <a:lnTo>
                  <a:pt x="0" y="692025"/>
                </a:lnTo>
                <a:close/>
              </a:path>
            </a:pathLst>
          </a:custGeom>
          <a:blipFill>
            <a:blip r:embed="rId4"/>
            <a:stretch>
              <a:fillRect t="-4428" b="-4428"/>
            </a:stretch>
          </a:blipFill>
          <a:ln w="38100" cap="sq">
            <a:solidFill>
              <a:srgbClr val="FFDD29"/>
            </a:solidFill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3024087B-0A97-6A14-ACAD-9DD165C16079}"/>
              </a:ext>
            </a:extLst>
          </p:cNvPr>
          <p:cNvSpPr/>
          <p:nvPr/>
        </p:nvSpPr>
        <p:spPr>
          <a:xfrm rot="5400000">
            <a:off x="4962621" y="2671516"/>
            <a:ext cx="1866708" cy="2213267"/>
          </a:xfrm>
          <a:custGeom>
            <a:avLst/>
            <a:gdLst/>
            <a:ahLst/>
            <a:cxnLst/>
            <a:rect l="l" t="t" r="r" b="b"/>
            <a:pathLst>
              <a:path w="3299321" h="4114800">
                <a:moveTo>
                  <a:pt x="0" y="0"/>
                </a:moveTo>
                <a:lnTo>
                  <a:pt x="3299322" y="0"/>
                </a:lnTo>
                <a:lnTo>
                  <a:pt x="32993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13303A8C-A631-EFCD-0063-E666B5E3128B}"/>
              </a:ext>
            </a:extLst>
          </p:cNvPr>
          <p:cNvSpPr txBox="1"/>
          <p:nvPr/>
        </p:nvSpPr>
        <p:spPr>
          <a:xfrm rot="-5400000">
            <a:off x="-713496" y="2604109"/>
            <a:ext cx="4389242" cy="543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tx1"/>
                </a:solidFill>
                <a:latin typeface="Poppins Bold"/>
                <a:ea typeface="Poppins Bold"/>
                <a:cs typeface="Poppins Bold"/>
                <a:sym typeface="Poppins Bold"/>
              </a:rPr>
              <a:t> PHONE CASE DEMO</a:t>
            </a: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5FFA211F-1072-7252-E34E-7744DD8A5390}"/>
              </a:ext>
            </a:extLst>
          </p:cNvPr>
          <p:cNvSpPr txBox="1"/>
          <p:nvPr/>
        </p:nvSpPr>
        <p:spPr>
          <a:xfrm rot="16200000">
            <a:off x="6182977" y="2974031"/>
            <a:ext cx="2379533" cy="543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2000" b="1" dirty="0" err="1">
                <a:solidFill>
                  <a:schemeClr val="tx1"/>
                </a:solidFill>
                <a:latin typeface="Poppins Bold"/>
                <a:ea typeface="Poppins Bold"/>
                <a:cs typeface="Poppins Bold"/>
                <a:sym typeface="Poppins Bold"/>
              </a:rPr>
              <a:t>UVita</a:t>
            </a:r>
            <a:r>
              <a:rPr lang="en-US" sz="2000" b="1" dirty="0">
                <a:solidFill>
                  <a:schemeClr val="tx1"/>
                </a:solidFill>
                <a:latin typeface="Poppins Bold"/>
                <a:ea typeface="Poppins Bold"/>
                <a:cs typeface="Poppins Bold"/>
                <a:sym typeface="Poppins Bold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426639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88D11-B71E-C0AA-7992-BAF22895C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51D60-1F9D-1584-15B4-52C13107D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94;g335fa2a4f01_1_9">
            <a:extLst>
              <a:ext uri="{FF2B5EF4-FFF2-40B4-BE49-F238E27FC236}">
                <a16:creationId xmlns:a16="http://schemas.microsoft.com/office/drawing/2014/main" id="{9A2A0691-F9E5-75E1-75EE-D8E337A2D9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AC999A-42F2-604F-3305-EC8B32EFC56D}"/>
              </a:ext>
            </a:extLst>
          </p:cNvPr>
          <p:cNvSpPr/>
          <p:nvPr/>
        </p:nvSpPr>
        <p:spPr>
          <a:xfrm>
            <a:off x="180974" y="102495"/>
            <a:ext cx="8715376" cy="969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85DD4-A8DB-57F0-B305-2B2C43010E0C}"/>
              </a:ext>
            </a:extLst>
          </p:cNvPr>
          <p:cNvSpPr txBox="1"/>
          <p:nvPr/>
        </p:nvSpPr>
        <p:spPr>
          <a:xfrm>
            <a:off x="381000" y="294674"/>
            <a:ext cx="4336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HOW DOES IT WORK?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4A87EE-DC83-3B96-AC0C-CD6D3414A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79" y="1436755"/>
            <a:ext cx="8260842" cy="3561963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A7D512-98CA-A7F3-2873-471A406CFEB8}"/>
              </a:ext>
            </a:extLst>
          </p:cNvPr>
          <p:cNvSpPr txBox="1"/>
          <p:nvPr/>
        </p:nvSpPr>
        <p:spPr>
          <a:xfrm>
            <a:off x="1965579" y="5264675"/>
            <a:ext cx="8260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UVita's</a:t>
            </a:r>
            <a:r>
              <a:rPr lang="en-US" sz="1800" dirty="0"/>
              <a:t> system uses a UV-sensing phone case with integrated sensors to detect and transmit real-time UV data to the mobile app.</a:t>
            </a:r>
          </a:p>
        </p:txBody>
      </p:sp>
    </p:spTree>
    <p:extLst>
      <p:ext uri="{BB962C8B-B14F-4D97-AF65-F5344CB8AC3E}">
        <p14:creationId xmlns:p14="http://schemas.microsoft.com/office/powerpoint/2010/main" val="266417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263B-B38E-E97D-23BD-B9B888EE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5572E-DEC8-A65E-5B82-455A47759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94;g335fa2a4f01_1_9">
            <a:extLst>
              <a:ext uri="{FF2B5EF4-FFF2-40B4-BE49-F238E27FC236}">
                <a16:creationId xmlns:a16="http://schemas.microsoft.com/office/drawing/2014/main" id="{B638CC6C-AD84-27A8-FCFB-D0BF07C4E56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FD4589-15E1-3EA0-2D2C-A60BEE706870}"/>
              </a:ext>
            </a:extLst>
          </p:cNvPr>
          <p:cNvSpPr/>
          <p:nvPr/>
        </p:nvSpPr>
        <p:spPr>
          <a:xfrm>
            <a:off x="180974" y="102495"/>
            <a:ext cx="8715376" cy="969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FE61A-3FF8-F5B1-E2E1-ED1231ABF553}"/>
              </a:ext>
            </a:extLst>
          </p:cNvPr>
          <p:cNvSpPr txBox="1"/>
          <p:nvPr/>
        </p:nvSpPr>
        <p:spPr>
          <a:xfrm>
            <a:off x="381000" y="294674"/>
            <a:ext cx="3260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UVITA MAPPING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7C2A97-5110-4E91-451A-4DEB7FC22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319" y="1481773"/>
            <a:ext cx="7127362" cy="3300730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6F29ED-38D0-1A1A-9167-F358BEE53695}"/>
              </a:ext>
            </a:extLst>
          </p:cNvPr>
          <p:cNvSpPr txBox="1"/>
          <p:nvPr/>
        </p:nvSpPr>
        <p:spPr>
          <a:xfrm>
            <a:off x="2532319" y="5124980"/>
            <a:ext cx="71273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 err="1">
                <a:solidFill>
                  <a:srgbClr val="404040"/>
                </a:solidFill>
                <a:effectLst/>
                <a:latin typeface="+mj-lt"/>
              </a:rPr>
              <a:t>UVita</a:t>
            </a:r>
            <a:r>
              <a:rPr lang="en-US" sz="1800" i="0" dirty="0">
                <a:solidFill>
                  <a:srgbClr val="404040"/>
                </a:solidFill>
                <a:effectLst/>
                <a:latin typeface="+mj-lt"/>
              </a:rPr>
              <a:t> enhances public understanding of UV radiation risks by providing real-time data, promoting sun safety to reduce skin damage and cancer, while encouraging responsible sun exposure habits.</a:t>
            </a: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889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9603-0A77-AC91-48AE-B65077786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C71DF-4F69-EF15-CEA3-E78251A5C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94;g335fa2a4f01_1_9">
            <a:extLst>
              <a:ext uri="{FF2B5EF4-FFF2-40B4-BE49-F238E27FC236}">
                <a16:creationId xmlns:a16="http://schemas.microsoft.com/office/drawing/2014/main" id="{823A95A1-81DB-5B6E-0063-C3D12527A99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98755-3793-84B5-6083-7E13B49BD8EB}"/>
              </a:ext>
            </a:extLst>
          </p:cNvPr>
          <p:cNvSpPr/>
          <p:nvPr/>
        </p:nvSpPr>
        <p:spPr>
          <a:xfrm>
            <a:off x="180974" y="102495"/>
            <a:ext cx="8715376" cy="969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C39DB-32E9-F176-0031-9EF4A0AC91AD}"/>
              </a:ext>
            </a:extLst>
          </p:cNvPr>
          <p:cNvSpPr txBox="1"/>
          <p:nvPr/>
        </p:nvSpPr>
        <p:spPr>
          <a:xfrm>
            <a:off x="381000" y="294674"/>
            <a:ext cx="3701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APPLICATION</a:t>
            </a:r>
            <a:endParaRPr lang="en-US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03E98A-E491-DD8D-A0C4-55ACE42CB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87" y="1436755"/>
            <a:ext cx="1659134" cy="3686964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184B3E-1C8C-1536-FAF4-5E25179FF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433" y="1436755"/>
            <a:ext cx="1659134" cy="3686964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71A48B-AB7A-F83E-E1E1-C59B97F47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666" y="1436755"/>
            <a:ext cx="1659134" cy="3686964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A85408-AC6B-D3A5-EF33-2290EF7AB2ED}"/>
              </a:ext>
            </a:extLst>
          </p:cNvPr>
          <p:cNvSpPr txBox="1"/>
          <p:nvPr/>
        </p:nvSpPr>
        <p:spPr>
          <a:xfrm>
            <a:off x="1106687" y="5393775"/>
            <a:ext cx="165913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solidFill>
                  <a:srgbClr val="404040"/>
                </a:solidFill>
                <a:latin typeface="+mn-lt"/>
              </a:rPr>
              <a:t>R</a:t>
            </a:r>
            <a:r>
              <a:rPr lang="en-US" i="0" dirty="0" err="1">
                <a:solidFill>
                  <a:srgbClr val="404040"/>
                </a:solidFill>
                <a:effectLst/>
                <a:latin typeface="+mn-lt"/>
              </a:rPr>
              <a:t>eal</a:t>
            </a:r>
            <a:r>
              <a:rPr lang="en-US" i="0" dirty="0">
                <a:solidFill>
                  <a:srgbClr val="404040"/>
                </a:solidFill>
                <a:effectLst/>
                <a:latin typeface="+mn-lt"/>
              </a:rPr>
              <a:t>-time UV alerts empower users to make informed sun safety decisions.</a:t>
            </a:r>
            <a:endParaRPr lang="en-US" dirty="0"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D61194-359E-91F5-1A23-AA6032F9CA75}"/>
              </a:ext>
            </a:extLst>
          </p:cNvPr>
          <p:cNvSpPr txBox="1"/>
          <p:nvPr/>
        </p:nvSpPr>
        <p:spPr>
          <a:xfrm>
            <a:off x="5266433" y="5393775"/>
            <a:ext cx="165913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 err="1">
                <a:solidFill>
                  <a:srgbClr val="404040"/>
                </a:solidFill>
                <a:effectLst/>
                <a:latin typeface="+mj-lt"/>
              </a:rPr>
              <a:t>UVita</a:t>
            </a:r>
            <a:r>
              <a:rPr lang="en-US" i="0" dirty="0">
                <a:solidFill>
                  <a:srgbClr val="404040"/>
                </a:solidFill>
                <a:effectLst/>
                <a:latin typeface="+mj-lt"/>
              </a:rPr>
              <a:t> educates users about UV risks, promoting skin health awareness.</a:t>
            </a:r>
            <a:endParaRPr lang="en-US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BA44-4AB2-4EC0-EAB3-362A35B8C4DF}"/>
              </a:ext>
            </a:extLst>
          </p:cNvPr>
          <p:cNvSpPr txBox="1"/>
          <p:nvPr/>
        </p:nvSpPr>
        <p:spPr>
          <a:xfrm>
            <a:off x="9694666" y="5393775"/>
            <a:ext cx="16591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404040"/>
                </a:solidFill>
                <a:effectLst/>
                <a:latin typeface="+mj-lt"/>
              </a:rPr>
              <a:t>Daily scientific updates.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7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507</Words>
  <Application>Microsoft Office PowerPoint</Application>
  <PresentationFormat>Widescreen</PresentationFormat>
  <Paragraphs>71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Anton</vt:lpstr>
      <vt:lpstr>Poppins Italics</vt:lpstr>
      <vt:lpstr>Poppins</vt:lpstr>
      <vt:lpstr>Play</vt:lpstr>
      <vt:lpstr>Poppins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Dang Tran Tri Nhat</dc:creator>
  <cp:lastModifiedBy>TRẦN LÊ QUỐC THỐNG</cp:lastModifiedBy>
  <cp:revision>2</cp:revision>
  <dcterms:created xsi:type="dcterms:W3CDTF">2025-04-19T03:56:42Z</dcterms:created>
  <dcterms:modified xsi:type="dcterms:W3CDTF">2025-06-07T15:06:24Z</dcterms:modified>
</cp:coreProperties>
</file>